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57"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573" autoAdjust="0"/>
  </p:normalViewPr>
  <p:slideViewPr>
    <p:cSldViewPr snapToGrid="0">
      <p:cViewPr varScale="1">
        <p:scale>
          <a:sx n="34" d="100"/>
          <a:sy n="34" d="100"/>
        </p:scale>
        <p:origin x="14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86736-935A-4793-8FDD-E8996817C6A2}"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0F999-AC34-4254-B7BB-520C63A251BA}" type="slidenum">
              <a:rPr lang="en-US" smtClean="0"/>
              <a:t>‹#›</a:t>
            </a:fld>
            <a:endParaRPr lang="en-US"/>
          </a:p>
        </p:txBody>
      </p:sp>
    </p:spTree>
    <p:extLst>
      <p:ext uri="{BB962C8B-B14F-4D97-AF65-F5344CB8AC3E}">
        <p14:creationId xmlns:p14="http://schemas.microsoft.com/office/powerpoint/2010/main" val="39359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0F999-AC34-4254-B7BB-520C63A251BA}" type="slidenum">
              <a:rPr lang="en-US" smtClean="0"/>
              <a:t>2</a:t>
            </a:fld>
            <a:endParaRPr lang="en-US"/>
          </a:p>
        </p:txBody>
      </p:sp>
    </p:spTree>
    <p:extLst>
      <p:ext uri="{BB962C8B-B14F-4D97-AF65-F5344CB8AC3E}">
        <p14:creationId xmlns:p14="http://schemas.microsoft.com/office/powerpoint/2010/main" val="313047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 Analysis accounts for all the time and activities performed in each program area. Expenditures exceeded budget in 2024 but this is do to the audit work load and building stormwater management plans. It is not expected to remain at these levels in coming years but will be tracked.</a:t>
            </a:r>
          </a:p>
        </p:txBody>
      </p:sp>
      <p:sp>
        <p:nvSpPr>
          <p:cNvPr id="4" name="Slide Number Placeholder 3"/>
          <p:cNvSpPr>
            <a:spLocks noGrp="1"/>
          </p:cNvSpPr>
          <p:nvPr>
            <p:ph type="sldNum" sz="quarter" idx="5"/>
          </p:nvPr>
        </p:nvSpPr>
        <p:spPr/>
        <p:txBody>
          <a:bodyPr/>
          <a:lstStyle/>
          <a:p>
            <a:fld id="{BAE0F999-AC34-4254-B7BB-520C63A251BA}" type="slidenum">
              <a:rPr lang="en-US" smtClean="0"/>
              <a:t>11</a:t>
            </a:fld>
            <a:endParaRPr lang="en-US"/>
          </a:p>
        </p:txBody>
      </p:sp>
    </p:spTree>
    <p:extLst>
      <p:ext uri="{BB962C8B-B14F-4D97-AF65-F5344CB8AC3E}">
        <p14:creationId xmlns:p14="http://schemas.microsoft.com/office/powerpoint/2010/main" val="304489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Education – Required to educate on 8 topic areas (IDDE, Household Hazardous Waste/Pet Waste/Vehicle Washing, Yard Waste Management/Pesticide and Fertilizer Application, Steam and Shoreline Management, Residential Infiltration, Construction Sites and Post Construction Stormwater Management, Pollution Prevention, Green Infrastructure/Low Impact Development).  Two Interactive Mechanisms and Two Passive Mechanisms per year.</a:t>
            </a:r>
          </a:p>
          <a:p>
            <a:endParaRPr lang="en-US" dirty="0"/>
          </a:p>
          <a:p>
            <a:r>
              <a:rPr lang="en-US" dirty="0"/>
              <a:t>Public Involvement – Provide one annually opportunity to provide input on annual report, stormwater management, adoption of stormwater ordinance.</a:t>
            </a:r>
          </a:p>
          <a:p>
            <a:endParaRPr lang="en-US" dirty="0"/>
          </a:p>
          <a:p>
            <a:r>
              <a:rPr lang="en-US" dirty="0"/>
              <a:t>IDDE – Ordinance, Field Screening, source investigation and elimination</a:t>
            </a:r>
          </a:p>
          <a:p>
            <a:endParaRPr lang="en-US" dirty="0"/>
          </a:p>
          <a:p>
            <a:r>
              <a:rPr lang="en-US" dirty="0"/>
              <a:t>Construction Site Pollutant Control – Ordinance, Plan Review, Site Inspections and enforcement</a:t>
            </a:r>
          </a:p>
          <a:p>
            <a:endParaRPr lang="en-US" dirty="0"/>
          </a:p>
          <a:p>
            <a:r>
              <a:rPr lang="en-US" dirty="0"/>
              <a:t>Post-Construction SWM – Ordinance, Plan Review, Long-term Maintenance and Inspections</a:t>
            </a:r>
          </a:p>
          <a:p>
            <a:endParaRPr lang="en-US" dirty="0"/>
          </a:p>
          <a:p>
            <a:r>
              <a:rPr lang="en-US" dirty="0"/>
              <a:t>Pollution Prevention – SWM Facilities, Municipally Owned public works facility, Street Sweeping, Catch Basin, Material Handling and Disposal , Winter Road Management, Internal Education</a:t>
            </a:r>
          </a:p>
          <a:p>
            <a:endParaRPr lang="en-US" dirty="0"/>
          </a:p>
          <a:p>
            <a:r>
              <a:rPr lang="en-US" dirty="0"/>
              <a:t>Stormwater Quality Management – Water Quality Model showing reduction in pollutants</a:t>
            </a:r>
          </a:p>
          <a:p>
            <a:endParaRPr lang="en-US" dirty="0"/>
          </a:p>
          <a:p>
            <a:r>
              <a:rPr lang="en-US" dirty="0"/>
              <a:t>Storm Sewer System Map – Identification of waters of the state, wetland , outfalls, municipally owned or operated stormwater management facilities, parks, open land, garages, streets</a:t>
            </a:r>
          </a:p>
        </p:txBody>
      </p:sp>
      <p:sp>
        <p:nvSpPr>
          <p:cNvPr id="4" name="Slide Number Placeholder 3"/>
          <p:cNvSpPr>
            <a:spLocks noGrp="1"/>
          </p:cNvSpPr>
          <p:nvPr>
            <p:ph type="sldNum" sz="quarter" idx="5"/>
          </p:nvPr>
        </p:nvSpPr>
        <p:spPr/>
        <p:txBody>
          <a:bodyPr/>
          <a:lstStyle/>
          <a:p>
            <a:fld id="{BAE0F999-AC34-4254-B7BB-520C63A251BA}" type="slidenum">
              <a:rPr lang="en-US" smtClean="0"/>
              <a:t>3</a:t>
            </a:fld>
            <a:endParaRPr lang="en-US"/>
          </a:p>
        </p:txBody>
      </p:sp>
    </p:spTree>
    <p:extLst>
      <p:ext uri="{BB962C8B-B14F-4D97-AF65-F5344CB8AC3E}">
        <p14:creationId xmlns:p14="http://schemas.microsoft.com/office/powerpoint/2010/main" val="393580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0F999-AC34-4254-B7BB-520C63A251BA}" type="slidenum">
              <a:rPr lang="en-US" smtClean="0"/>
              <a:t>4</a:t>
            </a:fld>
            <a:endParaRPr lang="en-US"/>
          </a:p>
        </p:txBody>
      </p:sp>
    </p:spTree>
    <p:extLst>
      <p:ext uri="{BB962C8B-B14F-4D97-AF65-F5344CB8AC3E}">
        <p14:creationId xmlns:p14="http://schemas.microsoft.com/office/powerpoint/2010/main" val="365494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0F999-AC34-4254-B7BB-520C63A251BA}" type="slidenum">
              <a:rPr lang="en-US" smtClean="0"/>
              <a:t>5</a:t>
            </a:fld>
            <a:endParaRPr lang="en-US"/>
          </a:p>
        </p:txBody>
      </p:sp>
    </p:spTree>
    <p:extLst>
      <p:ext uri="{BB962C8B-B14F-4D97-AF65-F5344CB8AC3E}">
        <p14:creationId xmlns:p14="http://schemas.microsoft.com/office/powerpoint/2010/main" val="66569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Screening showed no signs of contaminants in the runoff. Test with a test strip.</a:t>
            </a:r>
          </a:p>
        </p:txBody>
      </p:sp>
      <p:sp>
        <p:nvSpPr>
          <p:cNvPr id="4" name="Slide Number Placeholder 3"/>
          <p:cNvSpPr>
            <a:spLocks noGrp="1"/>
          </p:cNvSpPr>
          <p:nvPr>
            <p:ph type="sldNum" sz="quarter" idx="5"/>
          </p:nvPr>
        </p:nvSpPr>
        <p:spPr/>
        <p:txBody>
          <a:bodyPr/>
          <a:lstStyle/>
          <a:p>
            <a:fld id="{BAE0F999-AC34-4254-B7BB-520C63A251BA}" type="slidenum">
              <a:rPr lang="en-US" smtClean="0"/>
              <a:t>6</a:t>
            </a:fld>
            <a:endParaRPr lang="en-US"/>
          </a:p>
        </p:txBody>
      </p:sp>
    </p:spTree>
    <p:extLst>
      <p:ext uri="{BB962C8B-B14F-4D97-AF65-F5344CB8AC3E}">
        <p14:creationId xmlns:p14="http://schemas.microsoft.com/office/powerpoint/2010/main" val="43997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0F999-AC34-4254-B7BB-520C63A251BA}" type="slidenum">
              <a:rPr lang="en-US" smtClean="0"/>
              <a:t>7</a:t>
            </a:fld>
            <a:endParaRPr lang="en-US"/>
          </a:p>
        </p:txBody>
      </p:sp>
    </p:spTree>
    <p:extLst>
      <p:ext uri="{BB962C8B-B14F-4D97-AF65-F5344CB8AC3E}">
        <p14:creationId xmlns:p14="http://schemas.microsoft.com/office/powerpoint/2010/main" val="206476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0F999-AC34-4254-B7BB-520C63A251BA}" type="slidenum">
              <a:rPr lang="en-US" smtClean="0"/>
              <a:t>8</a:t>
            </a:fld>
            <a:endParaRPr lang="en-US"/>
          </a:p>
        </p:txBody>
      </p:sp>
    </p:spTree>
    <p:extLst>
      <p:ext uri="{BB962C8B-B14F-4D97-AF65-F5344CB8AC3E}">
        <p14:creationId xmlns:p14="http://schemas.microsoft.com/office/powerpoint/2010/main" val="356673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of Eagle Point is contracted with Chippewa County LCFM through a 66.03 Cooperative Agreement to inspect post-construction stormwater facility inspections.</a:t>
            </a:r>
          </a:p>
          <a:p>
            <a:endParaRPr lang="en-US" dirty="0"/>
          </a:p>
          <a:p>
            <a:r>
              <a:rPr lang="en-US" dirty="0"/>
              <a:t>The Town of Eagle Point has 6 post-construction facilities. The facilities are inspected annually and reports are submitted to the Town for review and enforcement.</a:t>
            </a:r>
          </a:p>
        </p:txBody>
      </p:sp>
      <p:sp>
        <p:nvSpPr>
          <p:cNvPr id="4" name="Slide Number Placeholder 3"/>
          <p:cNvSpPr>
            <a:spLocks noGrp="1"/>
          </p:cNvSpPr>
          <p:nvPr>
            <p:ph type="sldNum" sz="quarter" idx="5"/>
          </p:nvPr>
        </p:nvSpPr>
        <p:spPr/>
        <p:txBody>
          <a:bodyPr/>
          <a:lstStyle/>
          <a:p>
            <a:fld id="{BAE0F999-AC34-4254-B7BB-520C63A251BA}" type="slidenum">
              <a:rPr lang="en-US" smtClean="0"/>
              <a:t>9</a:t>
            </a:fld>
            <a:endParaRPr lang="en-US"/>
          </a:p>
        </p:txBody>
      </p:sp>
    </p:spTree>
    <p:extLst>
      <p:ext uri="{BB962C8B-B14F-4D97-AF65-F5344CB8AC3E}">
        <p14:creationId xmlns:p14="http://schemas.microsoft.com/office/powerpoint/2010/main" val="311508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 Sewer Maps are submitted to the WI DNR with all new and updated information.</a:t>
            </a:r>
          </a:p>
          <a:p>
            <a:endParaRPr lang="en-US" dirty="0"/>
          </a:p>
          <a:p>
            <a:r>
              <a:rPr lang="en-US" dirty="0"/>
              <a:t>Includes:</a:t>
            </a:r>
          </a:p>
          <a:p>
            <a:pPr marL="171450" indent="-171450">
              <a:buFont typeface="Arial" panose="020B0604020202020204" pitchFamily="34" charset="0"/>
              <a:buChar char="•"/>
            </a:pPr>
            <a:r>
              <a:rPr lang="en-US" dirty="0"/>
              <a:t>Outfall</a:t>
            </a:r>
          </a:p>
          <a:p>
            <a:pPr marL="171450" indent="-171450">
              <a:buFont typeface="Arial" panose="020B0604020202020204" pitchFamily="34" charset="0"/>
              <a:buChar char="•"/>
            </a:pPr>
            <a:r>
              <a:rPr lang="en-US" dirty="0"/>
              <a:t>Municipal Building</a:t>
            </a:r>
          </a:p>
          <a:p>
            <a:pPr marL="171450" indent="-171450">
              <a:buFont typeface="Arial" panose="020B0604020202020204" pitchFamily="34" charset="0"/>
              <a:buChar char="•"/>
            </a:pPr>
            <a:r>
              <a:rPr lang="en-US" dirty="0"/>
              <a:t>Construction Sites</a:t>
            </a:r>
          </a:p>
          <a:p>
            <a:pPr marL="171450" indent="-171450">
              <a:buFont typeface="Arial" panose="020B0604020202020204" pitchFamily="34" charset="0"/>
              <a:buChar char="•"/>
            </a:pPr>
            <a:r>
              <a:rPr lang="en-US" dirty="0"/>
              <a:t>Post-construction stormwater facilities </a:t>
            </a:r>
          </a:p>
          <a:p>
            <a:pPr marL="171450" indent="-171450">
              <a:buFont typeface="Arial" panose="020B0604020202020204" pitchFamily="34" charset="0"/>
              <a:buChar char="•"/>
            </a:pPr>
            <a:r>
              <a:rPr lang="en-US" dirty="0"/>
              <a:t>Catch basin</a:t>
            </a:r>
          </a:p>
          <a:p>
            <a:pPr marL="171450" indent="-171450">
              <a:buFont typeface="Arial" panose="020B0604020202020204" pitchFamily="34" charset="0"/>
              <a:buChar char="•"/>
            </a:pPr>
            <a:r>
              <a:rPr lang="en-US" dirty="0"/>
              <a:t>Urbanized Area</a:t>
            </a:r>
          </a:p>
        </p:txBody>
      </p:sp>
      <p:sp>
        <p:nvSpPr>
          <p:cNvPr id="4" name="Slide Number Placeholder 3"/>
          <p:cNvSpPr>
            <a:spLocks noGrp="1"/>
          </p:cNvSpPr>
          <p:nvPr>
            <p:ph type="sldNum" sz="quarter" idx="5"/>
          </p:nvPr>
        </p:nvSpPr>
        <p:spPr/>
        <p:txBody>
          <a:bodyPr/>
          <a:lstStyle/>
          <a:p>
            <a:fld id="{BAE0F999-AC34-4254-B7BB-520C63A251BA}" type="slidenum">
              <a:rPr lang="en-US" smtClean="0"/>
              <a:t>10</a:t>
            </a:fld>
            <a:endParaRPr lang="en-US"/>
          </a:p>
        </p:txBody>
      </p:sp>
    </p:spTree>
    <p:extLst>
      <p:ext uri="{BB962C8B-B14F-4D97-AF65-F5344CB8AC3E}">
        <p14:creationId xmlns:p14="http://schemas.microsoft.com/office/powerpoint/2010/main" val="394091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80541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BE7A6A-AFCE-4B64-9970-B47B069BF781}"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153315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43175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1382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87244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277815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233734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2607901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6712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93055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80568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BE7A6A-AFCE-4B64-9970-B47B069BF781}"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69140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BE7A6A-AFCE-4B64-9970-B47B069BF781}"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8549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142162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80146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3BE7A6A-AFCE-4B64-9970-B47B069BF781}" type="datetimeFigureOut">
              <a:rPr lang="en-US" smtClean="0"/>
              <a:t>9/11/2025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374963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BE7A6A-AFCE-4B64-9970-B47B069BF781}"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08300-A26A-4176-854F-3C4C8920385F}" type="slidenum">
              <a:rPr lang="en-US" smtClean="0"/>
              <a:t>‹#›</a:t>
            </a:fld>
            <a:endParaRPr lang="en-US"/>
          </a:p>
        </p:txBody>
      </p:sp>
    </p:spTree>
    <p:extLst>
      <p:ext uri="{BB962C8B-B14F-4D97-AF65-F5344CB8AC3E}">
        <p14:creationId xmlns:p14="http://schemas.microsoft.com/office/powerpoint/2010/main" val="42840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BE7A6A-AFCE-4B64-9970-B47B069BF781}" type="datetimeFigureOut">
              <a:rPr lang="en-US" smtClean="0"/>
              <a:t>9/11/2025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A08300-A26A-4176-854F-3C4C8920385F}" type="slidenum">
              <a:rPr lang="en-US" smtClean="0"/>
              <a:t>‹#›</a:t>
            </a:fld>
            <a:endParaRPr lang="en-US"/>
          </a:p>
        </p:txBody>
      </p:sp>
    </p:spTree>
    <p:extLst>
      <p:ext uri="{BB962C8B-B14F-4D97-AF65-F5344CB8AC3E}">
        <p14:creationId xmlns:p14="http://schemas.microsoft.com/office/powerpoint/2010/main" val="3805257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7EB4-A21A-436E-AFAA-9A245A30C233}"/>
              </a:ext>
            </a:extLst>
          </p:cNvPr>
          <p:cNvSpPr>
            <a:spLocks noGrp="1"/>
          </p:cNvSpPr>
          <p:nvPr>
            <p:ph type="ctrTitle"/>
          </p:nvPr>
        </p:nvSpPr>
        <p:spPr/>
        <p:txBody>
          <a:bodyPr/>
          <a:lstStyle/>
          <a:p>
            <a:r>
              <a:rPr lang="en-US" dirty="0"/>
              <a:t>MS4 Report	</a:t>
            </a:r>
          </a:p>
        </p:txBody>
      </p:sp>
      <p:sp>
        <p:nvSpPr>
          <p:cNvPr id="3" name="Subtitle 2">
            <a:extLst>
              <a:ext uri="{FF2B5EF4-FFF2-40B4-BE49-F238E27FC236}">
                <a16:creationId xmlns:a16="http://schemas.microsoft.com/office/drawing/2014/main" id="{0A92470F-8935-441B-A630-8CEF83ADB0DE}"/>
              </a:ext>
            </a:extLst>
          </p:cNvPr>
          <p:cNvSpPr>
            <a:spLocks noGrp="1"/>
          </p:cNvSpPr>
          <p:nvPr>
            <p:ph type="subTitle" idx="1"/>
          </p:nvPr>
        </p:nvSpPr>
        <p:spPr/>
        <p:txBody>
          <a:bodyPr/>
          <a:lstStyle/>
          <a:p>
            <a:r>
              <a:rPr lang="en-US" dirty="0"/>
              <a:t>Town of Eagle Point – July 21, 2025</a:t>
            </a:r>
          </a:p>
        </p:txBody>
      </p:sp>
    </p:spTree>
    <p:extLst>
      <p:ext uri="{BB962C8B-B14F-4D97-AF65-F5344CB8AC3E}">
        <p14:creationId xmlns:p14="http://schemas.microsoft.com/office/powerpoint/2010/main" val="348280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80B8-39E8-425C-BA88-1A64A404EBFE}"/>
              </a:ext>
            </a:extLst>
          </p:cNvPr>
          <p:cNvSpPr>
            <a:spLocks noGrp="1"/>
          </p:cNvSpPr>
          <p:nvPr>
            <p:ph type="title"/>
          </p:nvPr>
        </p:nvSpPr>
        <p:spPr>
          <a:xfrm>
            <a:off x="646111" y="452718"/>
            <a:ext cx="9627442" cy="770964"/>
          </a:xfrm>
        </p:spPr>
        <p:txBody>
          <a:bodyPr/>
          <a:lstStyle/>
          <a:p>
            <a:r>
              <a:rPr lang="en-US" dirty="0"/>
              <a:t>Storm Sewer Map </a:t>
            </a:r>
            <a:r>
              <a:rPr lang="en-US" sz="2800" dirty="0"/>
              <a:t>(2024 Annual Report)</a:t>
            </a:r>
            <a:endParaRPr lang="en-US" dirty="0"/>
          </a:p>
        </p:txBody>
      </p:sp>
      <p:pic>
        <p:nvPicPr>
          <p:cNvPr id="5" name="Content Placeholder 4">
            <a:extLst>
              <a:ext uri="{FF2B5EF4-FFF2-40B4-BE49-F238E27FC236}">
                <a16:creationId xmlns:a16="http://schemas.microsoft.com/office/drawing/2014/main" id="{759922CF-4E82-4AD3-8AE5-1826818BDA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6198" y="1223682"/>
            <a:ext cx="8399603" cy="5435038"/>
          </a:xfrm>
        </p:spPr>
      </p:pic>
    </p:spTree>
    <p:extLst>
      <p:ext uri="{BB962C8B-B14F-4D97-AF65-F5344CB8AC3E}">
        <p14:creationId xmlns:p14="http://schemas.microsoft.com/office/powerpoint/2010/main" val="245706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48F9EC5-3E89-46F8-AFD2-5E309C88B2E2}"/>
              </a:ext>
            </a:extLst>
          </p:cNvPr>
          <p:cNvSpPr>
            <a:spLocks noGrp="1"/>
          </p:cNvSpPr>
          <p:nvPr>
            <p:ph type="title"/>
          </p:nvPr>
        </p:nvSpPr>
        <p:spPr>
          <a:xfrm>
            <a:off x="648930" y="629267"/>
            <a:ext cx="9252154" cy="1016654"/>
          </a:xfrm>
        </p:spPr>
        <p:txBody>
          <a:bodyPr>
            <a:normAutofit/>
          </a:bodyPr>
          <a:lstStyle/>
          <a:p>
            <a:r>
              <a:rPr lang="en-US" sz="3900">
                <a:solidFill>
                  <a:srgbClr val="EBEBEB"/>
                </a:solidFill>
              </a:rPr>
              <a:t>Fiscal Analysis (2024 Annual Report)</a:t>
            </a:r>
          </a:p>
        </p:txBody>
      </p:sp>
      <p:sp>
        <p:nvSpPr>
          <p:cNvPr id="20" name="Rectangle 19">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4">
            <a:extLst>
              <a:ext uri="{FF2B5EF4-FFF2-40B4-BE49-F238E27FC236}">
                <a16:creationId xmlns:a16="http://schemas.microsoft.com/office/drawing/2014/main" id="{CC729BF2-EDB1-E219-18F7-64989CC0A1B4}"/>
              </a:ext>
            </a:extLst>
          </p:cNvPr>
          <p:cNvGraphicFramePr>
            <a:graphicFrameLocks noGrp="1"/>
          </p:cNvGraphicFramePr>
          <p:nvPr>
            <p:ph idx="1"/>
            <p:extLst>
              <p:ext uri="{D42A27DB-BD31-4B8C-83A1-F6EECF244321}">
                <p14:modId xmlns:p14="http://schemas.microsoft.com/office/powerpoint/2010/main" val="499418174"/>
              </p:ext>
            </p:extLst>
          </p:nvPr>
        </p:nvGraphicFramePr>
        <p:xfrm>
          <a:off x="648930" y="2826697"/>
          <a:ext cx="10895372" cy="3371400"/>
        </p:xfrm>
        <a:graphic>
          <a:graphicData uri="http://schemas.openxmlformats.org/drawingml/2006/table">
            <a:tbl>
              <a:tblPr firstRow="1" bandRow="1">
                <a:tableStyleId>{5C22544A-7EE6-4342-B048-85BDC9FD1C3A}</a:tableStyleId>
              </a:tblPr>
              <a:tblGrid>
                <a:gridCol w="3483086">
                  <a:extLst>
                    <a:ext uri="{9D8B030D-6E8A-4147-A177-3AD203B41FA5}">
                      <a16:colId xmlns:a16="http://schemas.microsoft.com/office/drawing/2014/main" val="358386154"/>
                    </a:ext>
                  </a:extLst>
                </a:gridCol>
                <a:gridCol w="2713970">
                  <a:extLst>
                    <a:ext uri="{9D8B030D-6E8A-4147-A177-3AD203B41FA5}">
                      <a16:colId xmlns:a16="http://schemas.microsoft.com/office/drawing/2014/main" val="2817985479"/>
                    </a:ext>
                  </a:extLst>
                </a:gridCol>
                <a:gridCol w="2433220">
                  <a:extLst>
                    <a:ext uri="{9D8B030D-6E8A-4147-A177-3AD203B41FA5}">
                      <a16:colId xmlns:a16="http://schemas.microsoft.com/office/drawing/2014/main" val="3456336143"/>
                    </a:ext>
                  </a:extLst>
                </a:gridCol>
                <a:gridCol w="2265096">
                  <a:extLst>
                    <a:ext uri="{9D8B030D-6E8A-4147-A177-3AD203B41FA5}">
                      <a16:colId xmlns:a16="http://schemas.microsoft.com/office/drawing/2014/main" val="1116430224"/>
                    </a:ext>
                  </a:extLst>
                </a:gridCol>
              </a:tblGrid>
              <a:tr h="529874">
                <a:tc>
                  <a:txBody>
                    <a:bodyPr/>
                    <a:lstStyle/>
                    <a:p>
                      <a:pPr algn="ctr" fontAlgn="ctr">
                        <a:buNone/>
                      </a:pPr>
                      <a:r>
                        <a:rPr lang="en-US" sz="1500" u="none" strike="noStrike">
                          <a:effectLst/>
                        </a:rPr>
                        <a:t>Reporting Area</a:t>
                      </a:r>
                      <a:endParaRPr lang="en-US" sz="1500" b="1" i="0" u="none" strike="noStrike">
                        <a:solidFill>
                          <a:srgbClr val="000000"/>
                        </a:solidFill>
                        <a:effectLst/>
                        <a:latin typeface="Aptos Narrow" panose="020B0004020202020204" pitchFamily="34" charset="0"/>
                      </a:endParaRPr>
                    </a:p>
                  </a:txBody>
                  <a:tcPr marL="13234" marR="13234" marT="13234" marB="0" anchor="ctr"/>
                </a:tc>
                <a:tc>
                  <a:txBody>
                    <a:bodyPr/>
                    <a:lstStyle/>
                    <a:p>
                      <a:pPr algn="ctr" fontAlgn="ctr">
                        <a:buNone/>
                      </a:pPr>
                      <a:r>
                        <a:rPr lang="en-US" sz="1500" u="none" strike="noStrike">
                          <a:effectLst/>
                        </a:rPr>
                        <a:t>Annual Expenditure (Reporting Year)</a:t>
                      </a:r>
                      <a:endParaRPr lang="en-US" sz="1500" b="1" i="0" u="none" strike="noStrike">
                        <a:solidFill>
                          <a:srgbClr val="000000"/>
                        </a:solidFill>
                        <a:effectLst/>
                        <a:latin typeface="Aptos Narrow" panose="020B0004020202020204" pitchFamily="34" charset="0"/>
                      </a:endParaRPr>
                    </a:p>
                  </a:txBody>
                  <a:tcPr marL="13234" marR="13234" marT="13234" marB="0" anchor="ctr"/>
                </a:tc>
                <a:tc>
                  <a:txBody>
                    <a:bodyPr/>
                    <a:lstStyle/>
                    <a:p>
                      <a:pPr algn="ctr" fontAlgn="ctr">
                        <a:buNone/>
                      </a:pPr>
                      <a:r>
                        <a:rPr lang="en-US" sz="1500" u="none" strike="noStrike">
                          <a:effectLst/>
                        </a:rPr>
                        <a:t>Budget (Reporting Year)</a:t>
                      </a:r>
                      <a:endParaRPr lang="en-US" sz="1500" b="1" i="0" u="none" strike="noStrike">
                        <a:solidFill>
                          <a:srgbClr val="000000"/>
                        </a:solidFill>
                        <a:effectLst/>
                        <a:latin typeface="Aptos Narrow" panose="020B0004020202020204" pitchFamily="34" charset="0"/>
                      </a:endParaRPr>
                    </a:p>
                  </a:txBody>
                  <a:tcPr marL="13234" marR="13234" marT="13234" marB="0" anchor="ctr"/>
                </a:tc>
                <a:tc>
                  <a:txBody>
                    <a:bodyPr/>
                    <a:lstStyle/>
                    <a:p>
                      <a:pPr algn="ctr" fontAlgn="ctr">
                        <a:buNone/>
                      </a:pPr>
                      <a:r>
                        <a:rPr lang="en-US" sz="1500" u="none" strike="noStrike">
                          <a:effectLst/>
                        </a:rPr>
                        <a:t>Budget (Upcoming Year)</a:t>
                      </a:r>
                      <a:endParaRPr lang="en-US" sz="1500" b="1" i="0" u="none" strike="noStrike">
                        <a:solidFill>
                          <a:srgbClr val="000000"/>
                        </a:solidFill>
                        <a:effectLst/>
                        <a:latin typeface="Aptos Narrow" panose="020B0004020202020204" pitchFamily="34" charset="0"/>
                      </a:endParaRPr>
                    </a:p>
                  </a:txBody>
                  <a:tcPr marL="13234" marR="13234" marT="13234" marB="0" anchor="ctr"/>
                </a:tc>
                <a:extLst>
                  <a:ext uri="{0D108BD9-81ED-4DB2-BD59-A6C34878D82A}">
                    <a16:rowId xmlns:a16="http://schemas.microsoft.com/office/drawing/2014/main" val="3424278931"/>
                  </a:ext>
                </a:extLst>
              </a:tr>
              <a:tr h="296963">
                <a:tc>
                  <a:txBody>
                    <a:bodyPr/>
                    <a:lstStyle/>
                    <a:p>
                      <a:pPr algn="l" fontAlgn="ctr">
                        <a:buNone/>
                      </a:pPr>
                      <a:r>
                        <a:rPr lang="en-US" sz="1500" u="none" strike="noStrike">
                          <a:effectLst/>
                        </a:rPr>
                        <a:t>Public Education and Outreach</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4,085.00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2,858.00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3,539.00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4251811899"/>
                  </a:ext>
                </a:extLst>
              </a:tr>
              <a:tr h="296963">
                <a:tc>
                  <a:txBody>
                    <a:bodyPr/>
                    <a:lstStyle/>
                    <a:p>
                      <a:pPr algn="l" fontAlgn="ctr">
                        <a:buNone/>
                      </a:pPr>
                      <a:r>
                        <a:rPr lang="en-US" sz="1500" u="none" strike="noStrike">
                          <a:effectLst/>
                        </a:rPr>
                        <a:t>Public Involvement and Participation </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968.00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625.00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667.00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3328609751"/>
                  </a:ext>
                </a:extLst>
              </a:tr>
              <a:tr h="529874">
                <a:tc>
                  <a:txBody>
                    <a:bodyPr/>
                    <a:lstStyle/>
                    <a:p>
                      <a:pPr algn="l" fontAlgn="ctr">
                        <a:buNone/>
                      </a:pPr>
                      <a:r>
                        <a:rPr lang="en-US" sz="1500" u="none" strike="noStrike">
                          <a:effectLst/>
                        </a:rPr>
                        <a:t>Illicit Discharge Detection and Elimination</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913.00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643.00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528.00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2330109865"/>
                  </a:ext>
                </a:extLst>
              </a:tr>
              <a:tr h="296963">
                <a:tc>
                  <a:txBody>
                    <a:bodyPr/>
                    <a:lstStyle/>
                    <a:p>
                      <a:pPr algn="l" fontAlgn="ctr">
                        <a:buNone/>
                      </a:pPr>
                      <a:r>
                        <a:rPr lang="en-US" sz="1500" u="none" strike="noStrike">
                          <a:effectLst/>
                        </a:rPr>
                        <a:t>Construction Site Polluntant Control</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1,500.00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978.00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1073624719"/>
                  </a:ext>
                </a:extLst>
              </a:tr>
              <a:tr h="529874">
                <a:tc>
                  <a:txBody>
                    <a:bodyPr/>
                    <a:lstStyle/>
                    <a:p>
                      <a:pPr algn="l" fontAlgn="ctr">
                        <a:buNone/>
                      </a:pPr>
                      <a:r>
                        <a:rPr lang="en-US" sz="1500" u="none" strike="noStrike">
                          <a:effectLst/>
                        </a:rPr>
                        <a:t>Post-Construction Stormwater Pollutant Control </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1,943.00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2,295.00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1,542.00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4045238047"/>
                  </a:ext>
                </a:extLst>
              </a:tr>
              <a:tr h="296963">
                <a:tc>
                  <a:txBody>
                    <a:bodyPr/>
                    <a:lstStyle/>
                    <a:p>
                      <a:pPr algn="l" fontAlgn="ctr">
                        <a:buNone/>
                      </a:pPr>
                      <a:r>
                        <a:rPr lang="en-US" sz="1500" u="none" strike="noStrike">
                          <a:effectLst/>
                        </a:rPr>
                        <a:t>Pollution Prevention</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691.00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322.00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376.00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3346696167"/>
                  </a:ext>
                </a:extLst>
              </a:tr>
              <a:tr h="296963">
                <a:tc>
                  <a:txBody>
                    <a:bodyPr/>
                    <a:lstStyle/>
                    <a:p>
                      <a:pPr algn="l" fontAlgn="ctr">
                        <a:buNone/>
                      </a:pPr>
                      <a:r>
                        <a:rPr lang="en-US" sz="1500" u="none" strike="noStrike">
                          <a:effectLst/>
                        </a:rPr>
                        <a:t>Storm Sewer Map </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830.00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720.00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672.00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3347691516"/>
                  </a:ext>
                </a:extLst>
              </a:tr>
              <a:tr h="296963">
                <a:tc>
                  <a:txBody>
                    <a:bodyPr/>
                    <a:lstStyle/>
                    <a:p>
                      <a:pPr algn="l" fontAlgn="ctr">
                        <a:buNone/>
                      </a:pPr>
                      <a:r>
                        <a:rPr lang="en-US" sz="1500" u="none" strike="noStrike">
                          <a:effectLst/>
                        </a:rPr>
                        <a:t>Permit </a:t>
                      </a:r>
                      <a:endParaRPr lang="en-US" sz="1500" b="0" i="0" u="none" strike="noStrike">
                        <a:solidFill>
                          <a:srgbClr val="000000"/>
                        </a:solidFill>
                        <a:effectLst/>
                        <a:latin typeface="Aptos Narrow" panose="020B0004020202020204" pitchFamily="34" charset="0"/>
                      </a:endParaRPr>
                    </a:p>
                  </a:txBody>
                  <a:tcPr marL="13234" marR="13234" marT="13234" marB="0" anchor="ctr"/>
                </a:tc>
                <a:tc>
                  <a:txBody>
                    <a:bodyPr/>
                    <a:lstStyle/>
                    <a:p>
                      <a:pPr algn="l" fontAlgn="b">
                        <a:buNone/>
                      </a:pPr>
                      <a:r>
                        <a:rPr lang="en-US" sz="1500" u="none" strike="noStrike">
                          <a:effectLst/>
                        </a:rPr>
                        <a:t> $                        500.00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500.00 </a:t>
                      </a:r>
                      <a:endParaRPr lang="en-US" sz="1500" b="0" i="0" u="none" strike="noStrike">
                        <a:solidFill>
                          <a:srgbClr val="000000"/>
                        </a:solidFill>
                        <a:effectLst/>
                        <a:latin typeface="Aptos Narrow" panose="020B0004020202020204" pitchFamily="34" charset="0"/>
                      </a:endParaRPr>
                    </a:p>
                  </a:txBody>
                  <a:tcPr marL="13234" marR="13234" marT="13234" marB="0" anchor="b"/>
                </a:tc>
                <a:tc>
                  <a:txBody>
                    <a:bodyPr/>
                    <a:lstStyle/>
                    <a:p>
                      <a:pPr algn="l" fontAlgn="b">
                        <a:buNone/>
                      </a:pPr>
                      <a:r>
                        <a:rPr lang="en-US" sz="1500" u="none" strike="noStrike">
                          <a:effectLst/>
                        </a:rPr>
                        <a:t> $                 500.00 </a:t>
                      </a:r>
                      <a:endParaRPr lang="en-US" sz="1500" b="0" i="0" u="none" strike="noStrike">
                        <a:solidFill>
                          <a:srgbClr val="000000"/>
                        </a:solidFill>
                        <a:effectLst/>
                        <a:latin typeface="Aptos Narrow" panose="020B0004020202020204" pitchFamily="34" charset="0"/>
                      </a:endParaRPr>
                    </a:p>
                  </a:txBody>
                  <a:tcPr marL="13234" marR="13234" marT="13234" marB="0" anchor="b"/>
                </a:tc>
                <a:extLst>
                  <a:ext uri="{0D108BD9-81ED-4DB2-BD59-A6C34878D82A}">
                    <a16:rowId xmlns:a16="http://schemas.microsoft.com/office/drawing/2014/main" val="1712033187"/>
                  </a:ext>
                </a:extLst>
              </a:tr>
            </a:tbl>
          </a:graphicData>
        </a:graphic>
      </p:graphicFrame>
    </p:spTree>
    <p:extLst>
      <p:ext uri="{BB962C8B-B14F-4D97-AF65-F5344CB8AC3E}">
        <p14:creationId xmlns:p14="http://schemas.microsoft.com/office/powerpoint/2010/main" val="16982514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646111" y="452718"/>
            <a:ext cx="9404723" cy="918882"/>
          </a:xfrm>
        </p:spPr>
        <p:txBody>
          <a:bodyPr/>
          <a:lstStyle/>
          <a:p>
            <a:r>
              <a:rPr lang="en-US" dirty="0"/>
              <a:t>What is the MS4 Report?	</a:t>
            </a:r>
            <a:br>
              <a:rPr lang="en-US" dirty="0"/>
            </a:br>
            <a:br>
              <a:rPr lang="en-US" dirty="0"/>
            </a:br>
            <a:endParaRPr lang="en-US" dirty="0"/>
          </a:p>
        </p:txBody>
      </p:sp>
      <p:sp>
        <p:nvSpPr>
          <p:cNvPr id="3" name="Content Placeholder 2">
            <a:extLst>
              <a:ext uri="{FF2B5EF4-FFF2-40B4-BE49-F238E27FC236}">
                <a16:creationId xmlns:a16="http://schemas.microsoft.com/office/drawing/2014/main" id="{0BCD44AF-97B4-449C-A57C-D529D703CF35}"/>
              </a:ext>
            </a:extLst>
          </p:cNvPr>
          <p:cNvSpPr>
            <a:spLocks noGrp="1"/>
          </p:cNvSpPr>
          <p:nvPr>
            <p:ph idx="1"/>
          </p:nvPr>
        </p:nvSpPr>
        <p:spPr>
          <a:xfrm>
            <a:off x="1103313" y="1371600"/>
            <a:ext cx="5781582" cy="4876799"/>
          </a:xfrm>
        </p:spPr>
        <p:txBody>
          <a:bodyPr>
            <a:normAutofit/>
          </a:bodyPr>
          <a:lstStyle/>
          <a:p>
            <a:r>
              <a:rPr lang="en-US" dirty="0"/>
              <a:t>MS4 stands for Municipal Separate Sewer System </a:t>
            </a:r>
          </a:p>
          <a:p>
            <a:r>
              <a:rPr lang="en-US" dirty="0"/>
              <a:t>General Permit for Municipalities</a:t>
            </a:r>
          </a:p>
          <a:p>
            <a:pPr lvl="1"/>
            <a:r>
              <a:rPr lang="en-US" dirty="0"/>
              <a:t>Issued for a 5-yr permit term and renewed</a:t>
            </a:r>
          </a:p>
          <a:p>
            <a:pPr lvl="1"/>
            <a:r>
              <a:rPr lang="en-US" dirty="0"/>
              <a:t>Requires the Town to create and manage a stormwater program</a:t>
            </a:r>
          </a:p>
          <a:p>
            <a:pPr lvl="1"/>
            <a:r>
              <a:rPr lang="en-US" dirty="0"/>
              <a:t>Requires the Town to submit an Annual Report to the WI DNR showing compliance with the permit conditions</a:t>
            </a:r>
          </a:p>
        </p:txBody>
      </p:sp>
      <p:pic>
        <p:nvPicPr>
          <p:cNvPr id="4" name="Picture 3">
            <a:extLst>
              <a:ext uri="{FF2B5EF4-FFF2-40B4-BE49-F238E27FC236}">
                <a16:creationId xmlns:a16="http://schemas.microsoft.com/office/drawing/2014/main" id="{80C0D481-C7F4-4DD2-BD51-DD537A54B612}"/>
              </a:ext>
            </a:extLst>
          </p:cNvPr>
          <p:cNvPicPr>
            <a:picLocks noChangeAspect="1"/>
          </p:cNvPicPr>
          <p:nvPr/>
        </p:nvPicPr>
        <p:blipFill>
          <a:blip r:embed="rId3"/>
          <a:stretch>
            <a:fillRect/>
          </a:stretch>
        </p:blipFill>
        <p:spPr>
          <a:xfrm>
            <a:off x="7148349" y="452718"/>
            <a:ext cx="4397540" cy="5907492"/>
          </a:xfrm>
          <a:prstGeom prst="rect">
            <a:avLst/>
          </a:prstGeom>
        </p:spPr>
      </p:pic>
    </p:spTree>
    <p:extLst>
      <p:ext uri="{BB962C8B-B14F-4D97-AF65-F5344CB8AC3E}">
        <p14:creationId xmlns:p14="http://schemas.microsoft.com/office/powerpoint/2010/main" val="6500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p:txBody>
          <a:bodyPr/>
          <a:lstStyle/>
          <a:p>
            <a:r>
              <a:rPr lang="en-US" dirty="0"/>
              <a:t>MS4 Permit Requirements	</a:t>
            </a:r>
            <a:br>
              <a:rPr lang="en-US" dirty="0"/>
            </a:br>
            <a:br>
              <a:rPr lang="en-US" dirty="0"/>
            </a:br>
            <a:endParaRPr lang="en-US" dirty="0"/>
          </a:p>
        </p:txBody>
      </p:sp>
      <p:pic>
        <p:nvPicPr>
          <p:cNvPr id="4" name="Picture 3">
            <a:extLst>
              <a:ext uri="{FF2B5EF4-FFF2-40B4-BE49-F238E27FC236}">
                <a16:creationId xmlns:a16="http://schemas.microsoft.com/office/drawing/2014/main" id="{5B794EB4-FA0F-4AA1-A57C-76AC1AD19CF6}"/>
              </a:ext>
            </a:extLst>
          </p:cNvPr>
          <p:cNvPicPr>
            <a:picLocks noChangeAspect="1"/>
          </p:cNvPicPr>
          <p:nvPr/>
        </p:nvPicPr>
        <p:blipFill>
          <a:blip r:embed="rId3"/>
          <a:stretch>
            <a:fillRect/>
          </a:stretch>
        </p:blipFill>
        <p:spPr>
          <a:xfrm>
            <a:off x="1103311" y="1498295"/>
            <a:ext cx="9430351" cy="4750103"/>
          </a:xfrm>
          <a:prstGeom prst="rect">
            <a:avLst/>
          </a:prstGeom>
        </p:spPr>
      </p:pic>
    </p:spTree>
    <p:extLst>
      <p:ext uri="{BB962C8B-B14F-4D97-AF65-F5344CB8AC3E}">
        <p14:creationId xmlns:p14="http://schemas.microsoft.com/office/powerpoint/2010/main" val="262416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646110" y="452718"/>
            <a:ext cx="9492971" cy="918882"/>
          </a:xfrm>
        </p:spPr>
        <p:txBody>
          <a:bodyPr/>
          <a:lstStyle/>
          <a:p>
            <a:r>
              <a:rPr lang="en-US" dirty="0"/>
              <a:t>Meeting the Permit Requirements</a:t>
            </a:r>
            <a:br>
              <a:rPr lang="en-US" dirty="0"/>
            </a:br>
            <a:br>
              <a:rPr lang="en-US" dirty="0"/>
            </a:br>
            <a:endParaRPr lang="en-US" dirty="0"/>
          </a:p>
        </p:txBody>
      </p:sp>
      <p:sp>
        <p:nvSpPr>
          <p:cNvPr id="3" name="Content Placeholder 2">
            <a:extLst>
              <a:ext uri="{FF2B5EF4-FFF2-40B4-BE49-F238E27FC236}">
                <a16:creationId xmlns:a16="http://schemas.microsoft.com/office/drawing/2014/main" id="{0BCD44AF-97B4-449C-A57C-D529D703CF35}"/>
              </a:ext>
            </a:extLst>
          </p:cNvPr>
          <p:cNvSpPr>
            <a:spLocks noGrp="1"/>
          </p:cNvSpPr>
          <p:nvPr>
            <p:ph idx="1"/>
          </p:nvPr>
        </p:nvSpPr>
        <p:spPr>
          <a:xfrm>
            <a:off x="1103313" y="1371600"/>
            <a:ext cx="4853734" cy="4876799"/>
          </a:xfrm>
        </p:spPr>
        <p:txBody>
          <a:bodyPr>
            <a:normAutofit/>
          </a:bodyPr>
          <a:lstStyle/>
          <a:p>
            <a:r>
              <a:rPr lang="en-US" dirty="0"/>
              <a:t>Member of Rain to Rivers</a:t>
            </a:r>
          </a:p>
          <a:p>
            <a:r>
              <a:rPr lang="en-US" dirty="0"/>
              <a:t>Participates in MS4 group meetings </a:t>
            </a:r>
          </a:p>
          <a:p>
            <a:r>
              <a:rPr lang="en-US" dirty="0"/>
              <a:t>Contracted with Chippewa County to assist in fulfilling the permit</a:t>
            </a:r>
          </a:p>
          <a:p>
            <a:r>
              <a:rPr lang="en-US" dirty="0"/>
              <a:t>Provides all necessary information to submit an Annual Report</a:t>
            </a:r>
          </a:p>
        </p:txBody>
      </p:sp>
      <p:pic>
        <p:nvPicPr>
          <p:cNvPr id="5" name="Picture 4">
            <a:extLst>
              <a:ext uri="{FF2B5EF4-FFF2-40B4-BE49-F238E27FC236}">
                <a16:creationId xmlns:a16="http://schemas.microsoft.com/office/drawing/2014/main" id="{BC0B62F0-613F-4A7D-9EE0-4AEBA456B4F7}"/>
              </a:ext>
            </a:extLst>
          </p:cNvPr>
          <p:cNvPicPr>
            <a:picLocks noChangeAspect="1"/>
          </p:cNvPicPr>
          <p:nvPr/>
        </p:nvPicPr>
        <p:blipFill>
          <a:blip r:embed="rId3"/>
          <a:stretch>
            <a:fillRect/>
          </a:stretch>
        </p:blipFill>
        <p:spPr>
          <a:xfrm>
            <a:off x="6096000" y="1752806"/>
            <a:ext cx="5696092" cy="3352388"/>
          </a:xfrm>
          <a:prstGeom prst="rect">
            <a:avLst/>
          </a:prstGeom>
        </p:spPr>
      </p:pic>
    </p:spTree>
    <p:extLst>
      <p:ext uri="{BB962C8B-B14F-4D97-AF65-F5344CB8AC3E}">
        <p14:creationId xmlns:p14="http://schemas.microsoft.com/office/powerpoint/2010/main" val="129653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646110" y="452718"/>
            <a:ext cx="9492971" cy="1120588"/>
          </a:xfrm>
        </p:spPr>
        <p:txBody>
          <a:bodyPr/>
          <a:lstStyle/>
          <a:p>
            <a:r>
              <a:rPr lang="en-US" dirty="0"/>
              <a:t>Public Education and Involvement </a:t>
            </a:r>
            <a:r>
              <a:rPr lang="en-US" sz="2400" dirty="0"/>
              <a:t>(2024 Annual Report)</a:t>
            </a:r>
            <a:br>
              <a:rPr lang="en-US" dirty="0"/>
            </a:br>
            <a:br>
              <a:rPr lang="en-US" dirty="0"/>
            </a:br>
            <a:endParaRPr lang="en-US" dirty="0"/>
          </a:p>
        </p:txBody>
      </p:sp>
      <p:sp>
        <p:nvSpPr>
          <p:cNvPr id="3" name="Content Placeholder 2">
            <a:extLst>
              <a:ext uri="{FF2B5EF4-FFF2-40B4-BE49-F238E27FC236}">
                <a16:creationId xmlns:a16="http://schemas.microsoft.com/office/drawing/2014/main" id="{0BCD44AF-97B4-449C-A57C-D529D703CF35}"/>
              </a:ext>
            </a:extLst>
          </p:cNvPr>
          <p:cNvSpPr>
            <a:spLocks noGrp="1"/>
          </p:cNvSpPr>
          <p:nvPr>
            <p:ph idx="1"/>
          </p:nvPr>
        </p:nvSpPr>
        <p:spPr>
          <a:xfrm>
            <a:off x="1143653" y="1694330"/>
            <a:ext cx="5633664" cy="4585447"/>
          </a:xfrm>
        </p:spPr>
        <p:txBody>
          <a:bodyPr>
            <a:normAutofit/>
          </a:bodyPr>
          <a:lstStyle/>
          <a:p>
            <a:r>
              <a:rPr lang="en-US" dirty="0"/>
              <a:t>Public Education</a:t>
            </a:r>
          </a:p>
          <a:p>
            <a:pPr lvl="1"/>
            <a:r>
              <a:rPr lang="en-US" dirty="0"/>
              <a:t>Interactive Mechanism </a:t>
            </a:r>
          </a:p>
          <a:p>
            <a:pPr lvl="1"/>
            <a:r>
              <a:rPr lang="en-US" dirty="0"/>
              <a:t>Passive Mechanism</a:t>
            </a:r>
          </a:p>
          <a:p>
            <a:r>
              <a:rPr lang="en-US" dirty="0"/>
              <a:t>Public Involvement and Participation</a:t>
            </a:r>
          </a:p>
          <a:p>
            <a:pPr lvl="1"/>
            <a:r>
              <a:rPr lang="en-US" dirty="0"/>
              <a:t>Stormwater Management Program </a:t>
            </a:r>
          </a:p>
          <a:p>
            <a:pPr lvl="1"/>
            <a:r>
              <a:rPr lang="en-US" dirty="0"/>
              <a:t>Stormwater Related Ordinance</a:t>
            </a:r>
          </a:p>
          <a:p>
            <a:pPr lvl="1"/>
            <a:r>
              <a:rPr lang="en-US" dirty="0"/>
              <a:t>Volunteer Opportunity</a:t>
            </a:r>
          </a:p>
        </p:txBody>
      </p:sp>
    </p:spTree>
    <p:extLst>
      <p:ext uri="{BB962C8B-B14F-4D97-AF65-F5344CB8AC3E}">
        <p14:creationId xmlns:p14="http://schemas.microsoft.com/office/powerpoint/2010/main" val="135696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646110" y="452718"/>
            <a:ext cx="9694678" cy="918882"/>
          </a:xfrm>
        </p:spPr>
        <p:txBody>
          <a:bodyPr/>
          <a:lstStyle/>
          <a:p>
            <a:r>
              <a:rPr lang="en-US" dirty="0"/>
              <a:t>Illicit Discharge </a:t>
            </a:r>
            <a:r>
              <a:rPr lang="en-US" sz="2400" dirty="0"/>
              <a:t>(2024 Annual Report)</a:t>
            </a:r>
            <a:br>
              <a:rPr lang="en-US" dirty="0"/>
            </a:br>
            <a:br>
              <a:rPr lang="en-US" dirty="0"/>
            </a:br>
            <a:endParaRPr lang="en-US" dirty="0"/>
          </a:p>
        </p:txBody>
      </p:sp>
      <p:sp>
        <p:nvSpPr>
          <p:cNvPr id="11" name="Content Placeholder 10">
            <a:extLst>
              <a:ext uri="{FF2B5EF4-FFF2-40B4-BE49-F238E27FC236}">
                <a16:creationId xmlns:a16="http://schemas.microsoft.com/office/drawing/2014/main" id="{15C04009-E871-4FF9-B9C0-1D876EFC754C}"/>
              </a:ext>
            </a:extLst>
          </p:cNvPr>
          <p:cNvSpPr>
            <a:spLocks noGrp="1"/>
          </p:cNvSpPr>
          <p:nvPr>
            <p:ph idx="1"/>
          </p:nvPr>
        </p:nvSpPr>
        <p:spPr>
          <a:xfrm>
            <a:off x="1103313" y="1519518"/>
            <a:ext cx="4620892" cy="4728881"/>
          </a:xfrm>
        </p:spPr>
        <p:txBody>
          <a:bodyPr/>
          <a:lstStyle/>
          <a:p>
            <a:r>
              <a:rPr lang="en-US" sz="2200" dirty="0"/>
              <a:t>Outfall Inspections</a:t>
            </a:r>
          </a:p>
          <a:p>
            <a:pPr lvl="1"/>
            <a:r>
              <a:rPr lang="en-US" sz="2000" dirty="0"/>
              <a:t>14 Total Outfalls</a:t>
            </a:r>
          </a:p>
          <a:p>
            <a:pPr lvl="2"/>
            <a:r>
              <a:rPr lang="en-US" sz="1800" dirty="0"/>
              <a:t>9 Minor Outfalls (Blue)</a:t>
            </a:r>
          </a:p>
          <a:p>
            <a:pPr lvl="2"/>
            <a:r>
              <a:rPr lang="en-US" sz="1800" dirty="0"/>
              <a:t>5 Major Outfalls (Yellow)</a:t>
            </a:r>
          </a:p>
          <a:p>
            <a:pPr lvl="1"/>
            <a:r>
              <a:rPr lang="en-US" sz="2000" dirty="0"/>
              <a:t>No contaminants detected</a:t>
            </a:r>
          </a:p>
          <a:p>
            <a:pPr marL="457200" lvl="1" indent="0">
              <a:buNone/>
            </a:pPr>
            <a:endParaRPr lang="en-US" sz="2000" dirty="0"/>
          </a:p>
          <a:p>
            <a:pPr marL="914400" lvl="2" indent="0">
              <a:buNone/>
            </a:pPr>
            <a:endParaRPr lang="en-US" sz="1800" dirty="0"/>
          </a:p>
        </p:txBody>
      </p:sp>
      <p:pic>
        <p:nvPicPr>
          <p:cNvPr id="12" name="Picture 11">
            <a:extLst>
              <a:ext uri="{FF2B5EF4-FFF2-40B4-BE49-F238E27FC236}">
                <a16:creationId xmlns:a16="http://schemas.microsoft.com/office/drawing/2014/main" id="{DFAD1A38-3CDE-43FC-8C1F-20CA7C192DDB}"/>
              </a:ext>
            </a:extLst>
          </p:cNvPr>
          <p:cNvPicPr>
            <a:picLocks noChangeAspect="1"/>
          </p:cNvPicPr>
          <p:nvPr/>
        </p:nvPicPr>
        <p:blipFill>
          <a:blip r:embed="rId3"/>
          <a:stretch>
            <a:fillRect/>
          </a:stretch>
        </p:blipFill>
        <p:spPr>
          <a:xfrm>
            <a:off x="5724204" y="1367262"/>
            <a:ext cx="5821686" cy="5226547"/>
          </a:xfrm>
          <a:prstGeom prst="rect">
            <a:avLst/>
          </a:prstGeom>
        </p:spPr>
      </p:pic>
    </p:spTree>
    <p:extLst>
      <p:ext uri="{BB962C8B-B14F-4D97-AF65-F5344CB8AC3E}">
        <p14:creationId xmlns:p14="http://schemas.microsoft.com/office/powerpoint/2010/main" val="124707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648930" y="629266"/>
            <a:ext cx="3322912" cy="1641987"/>
          </a:xfrm>
        </p:spPr>
        <p:txBody>
          <a:bodyPr>
            <a:normAutofit/>
          </a:bodyPr>
          <a:lstStyle/>
          <a:p>
            <a:pPr>
              <a:lnSpc>
                <a:spcPct val="90000"/>
              </a:lnSpc>
            </a:pPr>
            <a:r>
              <a:rPr lang="en-US" sz="2300"/>
              <a:t>Construction Sites (2024 Annual Report)</a:t>
            </a:r>
            <a:br>
              <a:rPr lang="en-US" sz="2300"/>
            </a:br>
            <a:br>
              <a:rPr lang="en-US" sz="2300"/>
            </a:br>
            <a:endParaRPr lang="en-US" sz="2300"/>
          </a:p>
        </p:txBody>
      </p:sp>
      <p:pic>
        <p:nvPicPr>
          <p:cNvPr id="5" name="Picture 4">
            <a:extLst>
              <a:ext uri="{FF2B5EF4-FFF2-40B4-BE49-F238E27FC236}">
                <a16:creationId xmlns:a16="http://schemas.microsoft.com/office/drawing/2014/main" id="{7F05FF1B-24BB-B48C-FA2C-F19427AD05A2}"/>
              </a:ext>
            </a:extLst>
          </p:cNvPr>
          <p:cNvPicPr>
            <a:picLocks noChangeAspect="1"/>
          </p:cNvPicPr>
          <p:nvPr/>
        </p:nvPicPr>
        <p:blipFill>
          <a:blip r:embed="rId4"/>
          <a:srcRect t="2070" r="2" b="2"/>
          <a:stretch>
            <a:fillRect/>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20" name="Rectangle 19">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Content Placeholder 10">
            <a:extLst>
              <a:ext uri="{FF2B5EF4-FFF2-40B4-BE49-F238E27FC236}">
                <a16:creationId xmlns:a16="http://schemas.microsoft.com/office/drawing/2014/main" id="{15C04009-E871-4FF9-B9C0-1D876EFC754C}"/>
              </a:ext>
            </a:extLst>
          </p:cNvPr>
          <p:cNvSpPr>
            <a:spLocks noGrp="1"/>
          </p:cNvSpPr>
          <p:nvPr>
            <p:ph idx="1"/>
          </p:nvPr>
        </p:nvSpPr>
        <p:spPr>
          <a:xfrm>
            <a:off x="647701" y="2438401"/>
            <a:ext cx="3324141" cy="3809998"/>
          </a:xfrm>
        </p:spPr>
        <p:txBody>
          <a:bodyPr>
            <a:normAutofit/>
          </a:bodyPr>
          <a:lstStyle/>
          <a:p>
            <a:r>
              <a:rPr lang="en-US"/>
              <a:t>One active construction site</a:t>
            </a:r>
          </a:p>
          <a:p>
            <a:pPr lvl="1"/>
            <a:r>
              <a:rPr lang="en-US"/>
              <a:t>1 SW permit issued</a:t>
            </a:r>
          </a:p>
          <a:p>
            <a:pPr lvl="1"/>
            <a:r>
              <a:rPr lang="en-US"/>
              <a:t>5 construction inspections completed in 2024</a:t>
            </a:r>
          </a:p>
          <a:p>
            <a:pPr marL="457200" lvl="1" indent="0">
              <a:buNone/>
            </a:pPr>
            <a:endParaRPr lang="en-US"/>
          </a:p>
          <a:p>
            <a:pPr marL="914400" lvl="2" indent="0">
              <a:buNone/>
            </a:pPr>
            <a:endParaRPr lang="en-US"/>
          </a:p>
        </p:txBody>
      </p:sp>
    </p:spTree>
    <p:extLst>
      <p:ext uri="{BB962C8B-B14F-4D97-AF65-F5344CB8AC3E}">
        <p14:creationId xmlns:p14="http://schemas.microsoft.com/office/powerpoint/2010/main" val="31157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6742108" y="629266"/>
            <a:ext cx="3307744" cy="1641986"/>
          </a:xfrm>
        </p:spPr>
        <p:txBody>
          <a:bodyPr>
            <a:normAutofit/>
          </a:bodyPr>
          <a:lstStyle/>
          <a:p>
            <a:pPr>
              <a:lnSpc>
                <a:spcPct val="90000"/>
              </a:lnSpc>
            </a:pPr>
            <a:r>
              <a:rPr lang="en-US" sz="2300"/>
              <a:t>Post-Construction (2024 Annual Report)</a:t>
            </a:r>
            <a:br>
              <a:rPr lang="en-US" sz="2300"/>
            </a:br>
            <a:br>
              <a:rPr lang="en-US" sz="2300"/>
            </a:br>
            <a:endParaRPr lang="en-US" sz="2300"/>
          </a:p>
        </p:txBody>
      </p:sp>
      <p:pic>
        <p:nvPicPr>
          <p:cNvPr id="5" name="Picture 4">
            <a:extLst>
              <a:ext uri="{FF2B5EF4-FFF2-40B4-BE49-F238E27FC236}">
                <a16:creationId xmlns:a16="http://schemas.microsoft.com/office/drawing/2014/main" id="{0E990FFC-F610-8AC5-EC19-3CEBA7A1A66B}"/>
              </a:ext>
            </a:extLst>
          </p:cNvPr>
          <p:cNvPicPr>
            <a:picLocks noChangeAspect="1"/>
          </p:cNvPicPr>
          <p:nvPr/>
        </p:nvPicPr>
        <p:blipFill>
          <a:blip r:embed="rId4"/>
          <a:srcRect l="5395" r="7963" b="2"/>
          <a:stretch>
            <a:fillRect/>
          </a:stretch>
        </p:blipFill>
        <p:spPr>
          <a:xfrm>
            <a:off x="-2" y="10"/>
            <a:ext cx="6094407" cy="6857990"/>
          </a:xfrm>
          <a:prstGeom prst="rect">
            <a:avLst/>
          </a:prstGeom>
        </p:spPr>
      </p:pic>
      <p:sp>
        <p:nvSpPr>
          <p:cNvPr id="11" name="Content Placeholder 10">
            <a:extLst>
              <a:ext uri="{FF2B5EF4-FFF2-40B4-BE49-F238E27FC236}">
                <a16:creationId xmlns:a16="http://schemas.microsoft.com/office/drawing/2014/main" id="{15C04009-E871-4FF9-B9C0-1D876EFC754C}"/>
              </a:ext>
            </a:extLst>
          </p:cNvPr>
          <p:cNvSpPr>
            <a:spLocks noGrp="1"/>
          </p:cNvSpPr>
          <p:nvPr>
            <p:ph idx="1"/>
          </p:nvPr>
        </p:nvSpPr>
        <p:spPr>
          <a:xfrm>
            <a:off x="6742108" y="2438400"/>
            <a:ext cx="3307744" cy="3809999"/>
          </a:xfrm>
        </p:spPr>
        <p:txBody>
          <a:bodyPr>
            <a:normAutofit/>
          </a:bodyPr>
          <a:lstStyle/>
          <a:p>
            <a:r>
              <a:rPr lang="en-US" dirty="0"/>
              <a:t>10 privately owned post-construction stormwater facilities</a:t>
            </a:r>
          </a:p>
          <a:p>
            <a:pPr lvl="1"/>
            <a:r>
              <a:rPr lang="en-US" dirty="0"/>
              <a:t>Annual inspections</a:t>
            </a:r>
          </a:p>
          <a:p>
            <a:pPr lvl="1"/>
            <a:r>
              <a:rPr lang="en-US" dirty="0"/>
              <a:t>Reports are submitted to the Town</a:t>
            </a:r>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107222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AAE1033-9342-4D45-98CF-19F7052CA156}"/>
              </a:ext>
            </a:extLst>
          </p:cNvPr>
          <p:cNvSpPr>
            <a:spLocks noGrp="1"/>
          </p:cNvSpPr>
          <p:nvPr>
            <p:ph type="title"/>
          </p:nvPr>
        </p:nvSpPr>
        <p:spPr>
          <a:xfrm>
            <a:off x="806195" y="804672"/>
            <a:ext cx="3521359" cy="5248656"/>
          </a:xfrm>
        </p:spPr>
        <p:txBody>
          <a:bodyPr anchor="ctr">
            <a:normAutofit/>
          </a:bodyPr>
          <a:lstStyle/>
          <a:p>
            <a:pPr algn="ctr"/>
            <a:r>
              <a:rPr lang="en-US"/>
              <a:t>Pollution Prevention (2024 Annual Report)</a:t>
            </a:r>
            <a:br>
              <a:rPr lang="en-US"/>
            </a:br>
            <a:br>
              <a:rPr lang="en-US"/>
            </a:br>
            <a:endParaRPr lang="en-US"/>
          </a:p>
        </p:txBody>
      </p:sp>
      <p:sp>
        <p:nvSpPr>
          <p:cNvPr id="11" name="Content Placeholder 10">
            <a:extLst>
              <a:ext uri="{FF2B5EF4-FFF2-40B4-BE49-F238E27FC236}">
                <a16:creationId xmlns:a16="http://schemas.microsoft.com/office/drawing/2014/main" id="{15C04009-E871-4FF9-B9C0-1D876EFC754C}"/>
              </a:ext>
            </a:extLst>
          </p:cNvPr>
          <p:cNvSpPr>
            <a:spLocks noGrp="1"/>
          </p:cNvSpPr>
          <p:nvPr>
            <p:ph idx="1"/>
          </p:nvPr>
        </p:nvSpPr>
        <p:spPr>
          <a:xfrm>
            <a:off x="4975861" y="804671"/>
            <a:ext cx="6399930" cy="5248657"/>
          </a:xfrm>
        </p:spPr>
        <p:txBody>
          <a:bodyPr anchor="ctr">
            <a:normAutofit/>
          </a:bodyPr>
          <a:lstStyle/>
          <a:p>
            <a:r>
              <a:rPr lang="en-US"/>
              <a:t>Pollution Prevention</a:t>
            </a:r>
          </a:p>
          <a:p>
            <a:pPr lvl="1"/>
            <a:r>
              <a:rPr lang="en-US"/>
              <a:t>Street Sweeping</a:t>
            </a:r>
          </a:p>
          <a:p>
            <a:pPr lvl="1"/>
            <a:r>
              <a:rPr lang="en-US"/>
              <a:t>Leaf Collection Program</a:t>
            </a:r>
          </a:p>
          <a:p>
            <a:pPr lvl="2"/>
            <a:r>
              <a:rPr lang="en-US"/>
              <a:t>Drop off at the Town’s Recycling Center</a:t>
            </a:r>
          </a:p>
          <a:p>
            <a:pPr lvl="1"/>
            <a:r>
              <a:rPr lang="en-US"/>
              <a:t>Winter Road Management</a:t>
            </a:r>
          </a:p>
          <a:p>
            <a:pPr lvl="2"/>
            <a:r>
              <a:rPr lang="en-US"/>
              <a:t>204 Lane Miles</a:t>
            </a:r>
          </a:p>
          <a:p>
            <a:pPr lvl="2"/>
            <a:r>
              <a:rPr lang="en-US"/>
              <a:t>Salt and sand are spread</a:t>
            </a:r>
          </a:p>
          <a:p>
            <a:pPr marL="457200" lvl="1" indent="0">
              <a:buNone/>
            </a:pPr>
            <a:endParaRPr lang="en-US"/>
          </a:p>
          <a:p>
            <a:pPr marL="914400" lvl="2" indent="0">
              <a:buNone/>
            </a:pPr>
            <a:endParaRPr lang="en-US"/>
          </a:p>
        </p:txBody>
      </p:sp>
    </p:spTree>
    <p:extLst>
      <p:ext uri="{BB962C8B-B14F-4D97-AF65-F5344CB8AC3E}">
        <p14:creationId xmlns:p14="http://schemas.microsoft.com/office/powerpoint/2010/main" val="3692717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6170</TotalTime>
  <Words>736</Words>
  <Application>Microsoft Office PowerPoint</Application>
  <PresentationFormat>Widescreen</PresentationFormat>
  <Paragraphs>121</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 Narrow</vt:lpstr>
      <vt:lpstr>Arial</vt:lpstr>
      <vt:lpstr>Calibri</vt:lpstr>
      <vt:lpstr>Century Gothic</vt:lpstr>
      <vt:lpstr>Wingdings 3</vt:lpstr>
      <vt:lpstr>Ion</vt:lpstr>
      <vt:lpstr>MS4 Report </vt:lpstr>
      <vt:lpstr>What is the MS4 Report?   </vt:lpstr>
      <vt:lpstr>MS4 Permit Requirements   </vt:lpstr>
      <vt:lpstr>Meeting the Permit Requirements  </vt:lpstr>
      <vt:lpstr>Public Education and Involvement (2024 Annual Report)  </vt:lpstr>
      <vt:lpstr>Illicit Discharge (2024 Annual Report)  </vt:lpstr>
      <vt:lpstr>Construction Sites (2024 Annual Report)  </vt:lpstr>
      <vt:lpstr>Post-Construction (2024 Annual Report)  </vt:lpstr>
      <vt:lpstr>Pollution Prevention (2024 Annual Report)  </vt:lpstr>
      <vt:lpstr>Storm Sewer Map (2024 Annual Report)</vt:lpstr>
      <vt:lpstr>Fiscal Analysis (2024 Annual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MS4 Report</dc:title>
  <dc:creator>Trenton Shutter</dc:creator>
  <cp:lastModifiedBy>Laurie Hebert</cp:lastModifiedBy>
  <cp:revision>31</cp:revision>
  <dcterms:created xsi:type="dcterms:W3CDTF">2024-05-09T16:05:12Z</dcterms:created>
  <dcterms:modified xsi:type="dcterms:W3CDTF">2025-09-11T20:12:56Z</dcterms:modified>
</cp:coreProperties>
</file>